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comments/modernComment_106_0.xml" ContentType="application/vnd.ms-powerpoint.comments+xml"/>
  <Override PartName="/ppt/comments/modernComment_10A_0.xml" ContentType="application/vnd.ms-powerpoint.comments+xml"/>
  <Override PartName="/ppt/authors.xml" ContentType="application/vnd.ms-powerpoint.author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</p:sldMasterIdLst>
  <p:notesMasterIdLst>
    <p:notesMasterId r:id="rId14"/>
  </p:notesMasterIdLst>
  <p:sldIdLst>
    <p:sldId id="256" r:id="rId3"/>
    <p:sldId id="275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  <p:sldId id="268" r:id="rId13"/>
  </p:sldIdLst>
  <p:sldSz cx="12192000" cy="6858000"/>
  <p:notesSz cx="6858000" cy="9144000"/>
  <p:embeddedFontLst>
    <p:embeddedFont>
      <p:font typeface="Lexend Deca" panose="020B0604020202020204" charset="0"/>
      <p:regular r:id="rId15"/>
      <p:bold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Oswald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jQUcabMvQR50on62Fc7gn+gr509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7DF22C-7E3C-DF9B-7425-1A8DB799D5C9}" name="Saluma Castillo Guerra" initials="SCG" userId="S::saluma.castillo@fundacionexe.org.co::3d20eae7-4120-497c-874d-f561673fefa8" providerId="AD"/>
  <p188:author id="{7FE464E2-3357-42A1-1486-777CD53043B5}" name="Ingrid Moreno" initials="IM" userId="6a96bc79133ed9c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2C42B9-42DE-4494-99A3-CF391B6D98B1}">
  <a:tblStyle styleId="{252C42B9-42DE-4494-99A3-CF391B6D98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69"/>
    <p:restoredTop sz="94650"/>
  </p:normalViewPr>
  <p:slideViewPr>
    <p:cSldViewPr snapToGrid="0">
      <p:cViewPr>
        <p:scale>
          <a:sx n="63" d="100"/>
          <a:sy n="63" d="100"/>
        </p:scale>
        <p:origin x="-1013" y="-50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9" Type="http://schemas.microsoft.com/office/2018/10/relationships/authors" Target="authors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34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ccdel\Dropbox\SDDE\Plaza%20Usaquen\Analisis%20Base%20Plaza%20Fundacional%20Usaque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stard\Desktop\DOCS%20SDDE%202024\Trabajo%202024\Bases%20y%20back%20up%20Chatico\Tropa-USAQUEN%20base%20final%2004072024%20(version%202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ccdel\Dropbox\SDDE\Plaza%20Usaquen\Analisis%20Base%20Plaza%20Fundacional%20Usaque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ccdel\Dropbox\SDDE\Plaza%20Usaquen\Analisis%20Base%20Plaza%20Fundacional%20Usaquen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ccdel\Dropbox\SDDE\Plaza%20Usaquen\Analisis%20Base%20Plaza%20Fundacional%20Usaque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ccdel\Dropbox\SDDE\Plaza%20Usaquen\Analisis%20Base%20Plaza%20Fundacional%20Usaqu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3703787219653"/>
          <c:y val="3.9351851851851853E-2"/>
          <c:w val="0.40531200967684383"/>
          <c:h val="0.84722222222222221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9D2-4E3F-B771-8C9C417DB1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9D2-4E3F-B771-8C9C417DB142}"/>
              </c:ext>
            </c:extLst>
          </c:dPt>
          <c:dPt>
            <c:idx val="2"/>
            <c:bubble3D val="0"/>
            <c:spPr>
              <a:solidFill>
                <a:srgbClr val="FFAFA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9D2-4E3F-B771-8C9C417DB142}"/>
              </c:ext>
            </c:extLst>
          </c:dPt>
          <c:dPt>
            <c:idx val="3"/>
            <c:bubble3D val="0"/>
            <c:spPr>
              <a:solidFill>
                <a:srgbClr val="7A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9D2-4E3F-B771-8C9C417DB142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9D2-4E3F-B771-8C9C417DB142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6,9%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9D2-4E3F-B771-8C9C417DB142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26,0%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9D2-4E3F-B771-8C9C417DB142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18,6%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09D2-4E3F-B771-8C9C417DB142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16,9%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09D2-4E3F-B771-8C9C417DB142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/>
                      <a:t>31,6%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09D2-4E3F-B771-8C9C417DB14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'graficos presentación'!$A$11:$A$15</c:f>
              <c:strCache>
                <c:ptCount val="5"/>
                <c:pt idx="0">
                  <c:v>Menos de 1 año</c:v>
                </c:pt>
                <c:pt idx="1">
                  <c:v>De 1 a menos de 3 años</c:v>
                </c:pt>
                <c:pt idx="2">
                  <c:v>De 3 a menos de 5 años</c:v>
                </c:pt>
                <c:pt idx="3">
                  <c:v>De 5 a menos de 10 años</c:v>
                </c:pt>
                <c:pt idx="4">
                  <c:v>10 años o más</c:v>
                </c:pt>
              </c:strCache>
            </c:strRef>
          </c:cat>
          <c:val>
            <c:numRef>
              <c:f>'graficos presentación'!$B$11:$B$15</c:f>
              <c:numCache>
                <c:formatCode>0.00%</c:formatCode>
                <c:ptCount val="5"/>
                <c:pt idx="0" formatCode="0%">
                  <c:v>7.0000000000000007E-2</c:v>
                </c:pt>
                <c:pt idx="1">
                  <c:v>0.26500000000000001</c:v>
                </c:pt>
                <c:pt idx="2">
                  <c:v>0.17799999999999999</c:v>
                </c:pt>
                <c:pt idx="3" formatCode="0%">
                  <c:v>0.17</c:v>
                </c:pt>
                <c:pt idx="4">
                  <c:v>0.317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09D2-4E3F-B771-8C9C417DB1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084676569177971"/>
          <c:y val="0.26195319335083117"/>
          <c:w val="0.42128874021538537"/>
          <c:h val="0.513130650335374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exend Deca" panose="020B060402020202020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64239310511717E-2"/>
          <c:y val="4.7099122243630914E-2"/>
          <c:w val="0.88493103255710059"/>
          <c:h val="0.548739162903288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37,2%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608-40EF-854D-B7678039874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20,3%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608-40EF-854D-B7678039874E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19,5%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608-40EF-854D-B7678039874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10,8%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608-40EF-854D-B767803987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descriptivas!$D$67:$D$73</c:f>
              <c:strCache>
                <c:ptCount val="7"/>
                <c:pt idx="0">
                  <c:v>Actividades de restaurantes, cafeterías y servicio móvil de comidas</c:v>
                </c:pt>
                <c:pt idx="1">
                  <c:v>Comercio al por mayor y al por menor; reparación de vehículos automotores y motocicletas</c:v>
                </c:pt>
                <c:pt idx="2">
                  <c:v>Otras actividades</c:v>
                </c:pt>
                <c:pt idx="3">
                  <c:v>Elaboración de productos alimenticios</c:v>
                </c:pt>
                <c:pt idx="4">
                  <c:v>Comercio al por mayor y en comisión o por contrata, excepto el comercio de vehículos automotores y motocicletas</c:v>
                </c:pt>
                <c:pt idx="5">
                  <c:v>Confección de prendas de vestir, excepto prendas de piel</c:v>
                </c:pt>
                <c:pt idx="6">
                  <c:v>Actividades de alojamiento de estancias cortas</c:v>
                </c:pt>
              </c:strCache>
            </c:strRef>
          </c:cat>
          <c:val>
            <c:numRef>
              <c:f>descriptivas!$E$67:$E$73</c:f>
              <c:numCache>
                <c:formatCode>0.0%</c:formatCode>
                <c:ptCount val="7"/>
                <c:pt idx="0">
                  <c:v>0.36956521739130438</c:v>
                </c:pt>
                <c:pt idx="1">
                  <c:v>0.20434782608695656</c:v>
                </c:pt>
                <c:pt idx="2">
                  <c:v>0.1999999999999999</c:v>
                </c:pt>
                <c:pt idx="3">
                  <c:v>0.10434782608695653</c:v>
                </c:pt>
                <c:pt idx="4">
                  <c:v>5.2173913043478265E-2</c:v>
                </c:pt>
                <c:pt idx="5">
                  <c:v>4.3478260869565216E-2</c:v>
                </c:pt>
                <c:pt idx="6">
                  <c:v>2.6086956521739129E-2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DA8-4713-B911-4DE1178A67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84923648"/>
        <c:axId val="142224768"/>
      </c:barChart>
      <c:catAx>
        <c:axId val="18492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exend Deca" panose="020B0604020202020204" charset="0"/>
                <a:ea typeface="+mn-ea"/>
                <a:cs typeface="+mn-cs"/>
              </a:defRPr>
            </a:pPr>
            <a:endParaRPr lang="es-CO"/>
          </a:p>
        </c:txPr>
        <c:crossAx val="142224768"/>
        <c:crosses val="autoZero"/>
        <c:auto val="1"/>
        <c:lblAlgn val="ctr"/>
        <c:lblOffset val="100"/>
        <c:noMultiLvlLbl val="0"/>
      </c:catAx>
      <c:valAx>
        <c:axId val="14222476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8492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11685882731878"/>
          <c:y val="0.1339296365729496"/>
          <c:w val="0.45594998069199189"/>
          <c:h val="0.75845692919816687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explosion val="1"/>
          <c:dPt>
            <c:idx val="0"/>
            <c:bubble3D val="0"/>
            <c:spPr>
              <a:solidFill>
                <a:srgbClr val="7A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E5-4AAA-A88B-ECC5ECB5190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E5-4AAA-A88B-ECC5ECB5190C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0E5-4AAA-A88B-ECC5ECB5190C}"/>
              </c:ext>
            </c:extLst>
          </c:dPt>
          <c:dPt>
            <c:idx val="3"/>
            <c:bubble3D val="0"/>
            <c:spPr>
              <a:solidFill>
                <a:srgbClr val="FFAFA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0E5-4AAA-A88B-ECC5ECB5190C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Lexend Deca" panose="020B060402020202020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81,0%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0E5-4AAA-A88B-ECC5ECB5190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10,3%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0E5-4AAA-A88B-ECC5ECB5190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'graficos presentación'!$D$11:$D$14</c:f>
              <c:strCache>
                <c:ptCount val="4"/>
                <c:pt idx="0">
                  <c:v>Hasta 10 trabajadores</c:v>
                </c:pt>
                <c:pt idx="1">
                  <c:v>De 11 a 20 trabajadores</c:v>
                </c:pt>
                <c:pt idx="2">
                  <c:v>De 21 a 50 trabajadores</c:v>
                </c:pt>
                <c:pt idx="3">
                  <c:v>Más de 50 trabajadores</c:v>
                </c:pt>
              </c:strCache>
            </c:strRef>
          </c:cat>
          <c:val>
            <c:numRef>
              <c:f>'graficos presentación'!$E$11:$E$14</c:f>
              <c:numCache>
                <c:formatCode>0.0%</c:formatCode>
                <c:ptCount val="4"/>
                <c:pt idx="0">
                  <c:v>0.81299999999999994</c:v>
                </c:pt>
                <c:pt idx="1">
                  <c:v>0.1</c:v>
                </c:pt>
                <c:pt idx="2">
                  <c:v>6.0999999999999999E-2</c:v>
                </c:pt>
                <c:pt idx="3">
                  <c:v>2.5999999999999999E-2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0E5-4AAA-A88B-ECC5ECB519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749374936603893"/>
          <c:y val="0.29723691716198264"/>
          <c:w val="0.3921660281618673"/>
          <c:h val="0.405526165676034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exend Deca" panose="020B060402020202020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81107148397307E-2"/>
          <c:y val="9.9537037037037035E-2"/>
          <c:w val="0.42876914823844825"/>
          <c:h val="0.87962962962962965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7A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E3-42E1-8F04-D1C83EEB3D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E3-42E1-8F04-D1C83EEB3DF5}"/>
              </c:ext>
            </c:extLst>
          </c:dPt>
          <c:dPt>
            <c:idx val="2"/>
            <c:bubble3D val="0"/>
            <c:spPr>
              <a:solidFill>
                <a:srgbClr val="FFAFA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1E3-42E1-8F04-D1C83EEB3DF5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1E3-42E1-8F04-D1C83EEB3DF5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Lexend Deca" panose="020B060402020202020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86,6%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1E3-42E1-8F04-D1C83EEB3DF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1E3-42E1-8F04-D1C83EEB3D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'graficos presentación'!$A$37:$A$40</c:f>
              <c:strCache>
                <c:ptCount val="4"/>
                <c:pt idx="0">
                  <c:v>Bastante</c:v>
                </c:pt>
                <c:pt idx="1">
                  <c:v>Algo</c:v>
                </c:pt>
                <c:pt idx="2">
                  <c:v>Muy poco</c:v>
                </c:pt>
                <c:pt idx="3">
                  <c:v>Nada</c:v>
                </c:pt>
              </c:strCache>
            </c:strRef>
          </c:cat>
          <c:val>
            <c:numRef>
              <c:f>'graficos presentación'!$B$37:$B$40</c:f>
              <c:numCache>
                <c:formatCode>0.0%</c:formatCode>
                <c:ptCount val="4"/>
                <c:pt idx="0">
                  <c:v>0.86499999999999999</c:v>
                </c:pt>
                <c:pt idx="1">
                  <c:v>8.3000000000000004E-2</c:v>
                </c:pt>
                <c:pt idx="2">
                  <c:v>3.9E-2</c:v>
                </c:pt>
                <c:pt idx="3">
                  <c:v>1.2999999999999999E-2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1E3-42E1-8F04-D1C83EEB3D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1242124498710584"/>
          <c:y val="0.28287474482356378"/>
          <c:w val="0.34315125244836425"/>
          <c:h val="0.392583843686205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exend Deca" panose="020B060402020202020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65516559859806"/>
          <c:y val="0.11033748541247761"/>
          <c:w val="0.42979318465670519"/>
          <c:h val="0.84890682613864876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AFA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DE-43D5-B9F7-C5F403AF3AA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1DE-43D5-B9F7-C5F403AF3AA8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1DE-43D5-B9F7-C5F403AF3AA8}"/>
              </c:ext>
            </c:extLst>
          </c:dPt>
          <c:dPt>
            <c:idx val="3"/>
            <c:bubble3D val="0"/>
            <c:spPr>
              <a:solidFill>
                <a:srgbClr val="7A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1DE-43D5-B9F7-C5F403AF3AA8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1DE-43D5-B9F7-C5F403AF3AA8}"/>
              </c:ext>
            </c:extLst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3,0%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1DE-43D5-B9F7-C5F403AF3AA8}"/>
                </c:ext>
              </c:extLst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Lexend Deca" panose="020B060402020202020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Lexend Deca" panose="020B060402020202020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80,5%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81DE-43D5-B9F7-C5F403AF3AA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'graficos presentación'!$A$54:$A$58</c:f>
              <c:strCache>
                <c:ptCount val="5"/>
                <c:pt idx="0">
                  <c:v>Un mes o menos</c:v>
                </c:pt>
                <c:pt idx="1">
                  <c:v>De 2 a 4 meses</c:v>
                </c:pt>
                <c:pt idx="2">
                  <c:v>De 5 a 7 meses</c:v>
                </c:pt>
                <c:pt idx="3">
                  <c:v>De 8 a 12 meses</c:v>
                </c:pt>
                <c:pt idx="4">
                  <c:v>Más de 1 año</c:v>
                </c:pt>
              </c:strCache>
            </c:strRef>
          </c:cat>
          <c:val>
            <c:numRef>
              <c:f>'graficos presentación'!$B$54:$B$58</c:f>
              <c:numCache>
                <c:formatCode>0.0%</c:formatCode>
                <c:ptCount val="5"/>
                <c:pt idx="0">
                  <c:v>1.7000000000000001E-2</c:v>
                </c:pt>
                <c:pt idx="1">
                  <c:v>2.5999999999999999E-2</c:v>
                </c:pt>
                <c:pt idx="2">
                  <c:v>4.8000000000000001E-2</c:v>
                </c:pt>
                <c:pt idx="3">
                  <c:v>0.1</c:v>
                </c:pt>
                <c:pt idx="4">
                  <c:v>0.80900000000000005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1DE-43D5-B9F7-C5F403AF3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exend Deca" panose="020B060402020202020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7A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BC-4C02-BF77-E43266FE219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BC-4C02-BF77-E43266FE219D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BBC-4C02-BF77-E43266FE219D}"/>
              </c:ext>
            </c:extLst>
          </c:dPt>
          <c:dPt>
            <c:idx val="3"/>
            <c:bubble3D val="0"/>
            <c:spPr>
              <a:solidFill>
                <a:srgbClr val="FFAFA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BBC-4C02-BF77-E43266FE219D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17,6%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BBC-4C02-BF77-E43266FE219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49,1%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BBC-4C02-BF77-E43266FE219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30,1%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BBC-4C02-BF77-E43266FE219D}"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Lexend Deca" panose="020B060402020202020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3,2%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EBBC-4C02-BF77-E43266FE219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Lexend Deca" panose="020B060402020202020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'graficos presentación'!$A$66:$A$69</c:f>
              <c:strCache>
                <c:ptCount val="4"/>
                <c:pt idx="0">
                  <c:v>De 0 a 2 meses</c:v>
                </c:pt>
                <c:pt idx="1">
                  <c:v>De 3 a 6 meses</c:v>
                </c:pt>
                <c:pt idx="2">
                  <c:v>De 7 a 12 meses</c:v>
                </c:pt>
                <c:pt idx="3">
                  <c:v>Más de 12 meses</c:v>
                </c:pt>
              </c:strCache>
            </c:strRef>
          </c:cat>
          <c:val>
            <c:numRef>
              <c:f>'graficos presentación'!$B$66:$B$69</c:f>
              <c:numCache>
                <c:formatCode>0.0%</c:formatCode>
                <c:ptCount val="4"/>
                <c:pt idx="0">
                  <c:v>0.18099999999999999</c:v>
                </c:pt>
                <c:pt idx="1">
                  <c:v>0.48399999999999999</c:v>
                </c:pt>
                <c:pt idx="2">
                  <c:v>0.30199999999999999</c:v>
                </c:pt>
                <c:pt idx="3">
                  <c:v>3.3000000000000002E-2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BBC-4C02-BF77-E43266FE2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144997927890591"/>
          <c:y val="0.3189629097866124"/>
          <c:w val="0.27486581019477829"/>
          <c:h val="0.317708510729347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exend Deca" panose="020B060402020202020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latin typeface="Lexend Deca" panose="020B0604020202020204" charset="0"/>
        </a:defRPr>
      </a:pPr>
      <a:endParaRPr lang="es-CO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E0DB565-A9F1-314A-A4E6-134549213675}" authorId="{4A7DF22C-7E3C-DF9B-7425-1A8DB799D5C9}" created="2024-09-15T02:12:09.76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2"/>
      <ac:spMk id="9" creationId="{B982A5F5-6AF0-4C4F-9EE4-28C7496EE38A}"/>
      <ac:txMk cp="49" len="6">
        <ac:context len="58" hash="636278559"/>
      </ac:txMk>
    </ac:txMkLst>
    <p188:pos x="9992360" y="779985"/>
    <p188:txBody>
      <a:bodyPr/>
      <a:lstStyle/>
      <a:p>
        <a:r>
          <a:rPr lang="es-CO"/>
          <a:t>Cuál es la base de estos cálculos? Sólo las que estan en funcionamiento?</a:t>
        </a:r>
      </a:p>
    </p188:txBody>
  </p188:cm>
</p188:cmLst>
</file>

<file path=ppt/comments/modernComment_10A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EBE7AE9-41E3-4134-9910-7E546ED597D5}" authorId="{7FE464E2-3357-42A1-1486-777CD53043B5}" created="2024-09-01T19:47:46.557">
    <pc:sldMkLst xmlns:pc="http://schemas.microsoft.com/office/powerpoint/2013/main/command">
      <pc:docMk/>
      <pc:sldMk cId="0" sldId="266"/>
    </pc:sldMkLst>
    <p188:txBody>
      <a:bodyPr/>
      <a:lstStyle/>
      <a:p>
        <a:r>
          <a:rPr lang="es-CO"/>
          <a:t>Los datos de esta diapo los sacó Carmen, por fa si puedes pedirselos a ella con la nueva base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38144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12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300"/>
              <a:buFont typeface="Oswald"/>
              <a:buNone/>
              <a:defRPr sz="63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29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None/>
              <a:defRPr sz="2300" b="0" i="0" u="none" strike="noStrike" cap="none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65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3866650" y="6356350"/>
            <a:ext cx="3848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8177800" y="6356350"/>
            <a:ext cx="2565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25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28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28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29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9" name="Google Shape;79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30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172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1"/>
          <p:cNvSpPr txBox="1">
            <a:spLocks noGrp="1"/>
          </p:cNvSpPr>
          <p:nvPr>
            <p:ph type="body" idx="1"/>
          </p:nvPr>
        </p:nvSpPr>
        <p:spPr>
          <a:xfrm rot="5400000">
            <a:off x="3748881" y="-1085056"/>
            <a:ext cx="4351338" cy="101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>
            <a:spLocks noGrp="1"/>
          </p:cNvSpPr>
          <p:nvPr>
            <p:ph type="title"/>
          </p:nvPr>
        </p:nvSpPr>
        <p:spPr>
          <a:xfrm rot="5400000">
            <a:off x="6968331" y="2121694"/>
            <a:ext cx="5811838" cy="22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/>
          <p:nvPr/>
        </p:nvSpPr>
        <p:spPr>
          <a:xfrm>
            <a:off x="0" y="-2125"/>
            <a:ext cx="12206700" cy="6857700"/>
          </a:xfrm>
          <a:prstGeom prst="rect">
            <a:avLst/>
          </a:prstGeom>
          <a:solidFill>
            <a:srgbClr val="E403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8"/>
          <p:cNvSpPr/>
          <p:nvPr/>
        </p:nvSpPr>
        <p:spPr>
          <a:xfrm flipH="1">
            <a:off x="10943664" y="2532197"/>
            <a:ext cx="1245319" cy="4325448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8"/>
          <p:cNvSpPr/>
          <p:nvPr/>
        </p:nvSpPr>
        <p:spPr>
          <a:xfrm rot="10800000">
            <a:off x="10943664" y="-52"/>
            <a:ext cx="1245319" cy="2532249"/>
          </a:xfrm>
          <a:prstGeom prst="rtTriangle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4761" y="4844030"/>
            <a:ext cx="2562473" cy="8383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8"/>
          <p:cNvSpPr/>
          <p:nvPr/>
        </p:nvSpPr>
        <p:spPr>
          <a:xfrm flipH="1">
            <a:off x="-6177" y="1340125"/>
            <a:ext cx="1919377" cy="5517875"/>
          </a:xfrm>
          <a:custGeom>
            <a:avLst/>
            <a:gdLst/>
            <a:ahLst/>
            <a:cxnLst/>
            <a:rect l="l" t="t" r="r" b="b"/>
            <a:pathLst>
              <a:path w="1919377" h="5517875" extrusionOk="0">
                <a:moveTo>
                  <a:pt x="0" y="5517875"/>
                </a:moveTo>
                <a:lnTo>
                  <a:pt x="1919377" y="0"/>
                </a:lnTo>
                <a:cubicBezTo>
                  <a:pt x="1919051" y="825500"/>
                  <a:pt x="1918726" y="1651000"/>
                  <a:pt x="1918400" y="2476500"/>
                </a:cubicBezTo>
                <a:lnTo>
                  <a:pt x="862623" y="5517875"/>
                </a:lnTo>
                <a:lnTo>
                  <a:pt x="0" y="5517875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65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ftr" idx="11"/>
          </p:nvPr>
        </p:nvSpPr>
        <p:spPr>
          <a:xfrm>
            <a:off x="3866650" y="6356350"/>
            <a:ext cx="3848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sldNum" idx="12"/>
          </p:nvPr>
        </p:nvSpPr>
        <p:spPr>
          <a:xfrm>
            <a:off x="8177800" y="6356350"/>
            <a:ext cx="2565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0"/>
          <p:cNvPicPr preferRelativeResize="0"/>
          <p:nvPr/>
        </p:nvPicPr>
        <p:blipFill rotWithShape="1">
          <a:blip r:embed="rId10">
            <a:alphaModFix/>
          </a:blip>
          <a:srcRect b="15604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oogle Shape;28;p20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29" name="Google Shape;29;p20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0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-CO"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1" name="Google Shape;31;p2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Google Shape;32;p20"/>
          <p:cNvSpPr txBox="1">
            <a:spLocks noGrp="1"/>
          </p:cNvSpPr>
          <p:nvPr>
            <p:ph type="title"/>
          </p:nvPr>
        </p:nvSpPr>
        <p:spPr>
          <a:xfrm>
            <a:off x="322876" y="276225"/>
            <a:ext cx="10617772" cy="106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700" b="1" i="0" u="none" strike="noStrike" cap="none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body" idx="1"/>
          </p:nvPr>
        </p:nvSpPr>
        <p:spPr>
          <a:xfrm>
            <a:off x="838200" y="1614249"/>
            <a:ext cx="10102447" cy="4562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032E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ftr" idx="11"/>
          </p:nvPr>
        </p:nvSpPr>
        <p:spPr>
          <a:xfrm>
            <a:off x="3846965" y="6356350"/>
            <a:ext cx="3812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sldNum" idx="12"/>
          </p:nvPr>
        </p:nvSpPr>
        <p:spPr>
          <a:xfrm>
            <a:off x="8126533" y="6356350"/>
            <a:ext cx="25416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6" r:id="rId4"/>
    <p:sldLayoutId id="2147483657" r:id="rId5"/>
    <p:sldLayoutId id="2147483658" r:id="rId6"/>
    <p:sldLayoutId id="2147483659" r:id="rId7"/>
    <p:sldLayoutId id="214748366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18/10/relationships/comments" Target="../comments/modernComment_106_0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A_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"/>
          <p:cNvSpPr txBox="1">
            <a:spLocks noGrp="1"/>
          </p:cNvSpPr>
          <p:nvPr>
            <p:ph type="ctrTitle"/>
          </p:nvPr>
        </p:nvSpPr>
        <p:spPr>
          <a:xfrm>
            <a:off x="1524000" y="2594066"/>
            <a:ext cx="9144000" cy="1071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Oswald"/>
              <a:buNone/>
            </a:pPr>
            <a:r>
              <a:rPr lang="es-CO" sz="3200" dirty="0"/>
              <a:t>Encuesta a unidades productivas</a:t>
            </a:r>
            <a:br>
              <a:rPr lang="es-CO" sz="3200" dirty="0"/>
            </a:br>
            <a:r>
              <a:rPr lang="es-CO" sz="3200" dirty="0"/>
              <a:t>Plaza Fundacional de Usaquén</a:t>
            </a:r>
            <a:endParaRPr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2"/>
          <p:cNvSpPr txBox="1"/>
          <p:nvPr/>
        </p:nvSpPr>
        <p:spPr>
          <a:xfrm>
            <a:off x="676537" y="1071551"/>
            <a:ext cx="10515600" cy="974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El 50,2% de las UP </a:t>
            </a:r>
            <a:r>
              <a:rPr lang="es-CO" sz="2400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NO</a:t>
            </a:r>
            <a:r>
              <a:rPr lang="es-CO" sz="24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 ha pensado en cerrar definitivamente su negocio dadas las condiciones de la zona. </a:t>
            </a:r>
            <a:endParaRPr dirty="0"/>
          </a:p>
        </p:txBody>
      </p:sp>
      <p:sp>
        <p:nvSpPr>
          <p:cNvPr id="355" name="Google Shape;355;p12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sp>
        <p:nvSpPr>
          <p:cNvPr id="356" name="Google Shape;356;p12"/>
          <p:cNvSpPr txBox="1"/>
          <p:nvPr/>
        </p:nvSpPr>
        <p:spPr>
          <a:xfrm>
            <a:off x="5058038" y="2046235"/>
            <a:ext cx="562327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El 49,1% de las unidades productivas manifestaron poder mantener operando de 3 a 6 meses más</a:t>
            </a: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, el 30,1% que indicó poder hacerlo de 7 a 12 meses más. </a:t>
            </a:r>
            <a:endParaRPr dirty="0"/>
          </a:p>
        </p:txBody>
      </p:sp>
      <p:sp>
        <p:nvSpPr>
          <p:cNvPr id="357" name="Google Shape;357;p12"/>
          <p:cNvSpPr/>
          <p:nvPr/>
        </p:nvSpPr>
        <p:spPr>
          <a:xfrm>
            <a:off x="676537" y="2590241"/>
            <a:ext cx="3545505" cy="2553846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El </a:t>
            </a:r>
            <a:r>
              <a:rPr lang="es-CO" sz="18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85,5%</a:t>
            </a: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 de las unidades productivas en funcionamiento que NO han pensado en cerrar definitivamente su negocio reportó NO haber pensado trasladar su negocio a otra zona.</a:t>
            </a:r>
            <a:endParaRPr dirty="0"/>
          </a:p>
        </p:txBody>
      </p:sp>
      <p:graphicFrame>
        <p:nvGraphicFramePr>
          <p:cNvPr id="359" name="Google Shape;359;p12"/>
          <p:cNvGraphicFramePr/>
          <p:nvPr>
            <p:extLst>
              <p:ext uri="{D42A27DB-BD31-4B8C-83A1-F6EECF244321}">
                <p14:modId xmlns:p14="http://schemas.microsoft.com/office/powerpoint/2010/main" val="2607800853"/>
              </p:ext>
            </p:extLst>
          </p:nvPr>
        </p:nvGraphicFramePr>
        <p:xfrm>
          <a:off x="4648815" y="2991353"/>
          <a:ext cx="6032500" cy="3435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Google Shape;282;p5">
            <a:extLst>
              <a:ext uri="{FF2B5EF4-FFF2-40B4-BE49-F238E27FC236}">
                <a16:creationId xmlns="" xmlns:a16="http://schemas.microsoft.com/office/drawing/2014/main" id="{D78251DD-4A09-8743-80B9-EA12250C3011}"/>
              </a:ext>
            </a:extLst>
          </p:cNvPr>
          <p:cNvSpPr txBox="1"/>
          <p:nvPr/>
        </p:nvSpPr>
        <p:spPr>
          <a:xfrm>
            <a:off x="456943" y="337615"/>
            <a:ext cx="108968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Reporte de unidades productivas por afectación de las obras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3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graphicFrame>
        <p:nvGraphicFramePr>
          <p:cNvPr id="365" name="Google Shape;365;p13"/>
          <p:cNvGraphicFramePr/>
          <p:nvPr>
            <p:extLst>
              <p:ext uri="{D42A27DB-BD31-4B8C-83A1-F6EECF244321}">
                <p14:modId xmlns:p14="http://schemas.microsoft.com/office/powerpoint/2010/main" val="1524972391"/>
              </p:ext>
            </p:extLst>
          </p:nvPr>
        </p:nvGraphicFramePr>
        <p:xfrm>
          <a:off x="1892301" y="2509520"/>
          <a:ext cx="7866025" cy="2773660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4662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31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Tipo de ayuda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Porcentaje de Unidades productivas que respondieron Sí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a. Ferias de impulso comercial en la zona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31,1%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b. Publicidad 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36,1%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c. Eventos de ciudad desarrollados en la zona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30,0%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d. Créditos condonables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35,1%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e. Exención de impuestos 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52,0%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f. Subsidios a la nómina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55,5%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g. Otorgamiento de capital de trabajo no reembolsable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56,3%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66" name="Google Shape;366;p13"/>
          <p:cNvSpPr txBox="1"/>
          <p:nvPr/>
        </p:nvSpPr>
        <p:spPr>
          <a:xfrm>
            <a:off x="1794933" y="1090707"/>
            <a:ext cx="830862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0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Las unidades productivas consideran que las ayudas necesarias principales deberían enfocarse en el otorgamiento de capital de trabajo no reembolsable (56,3%), subsidios a la nómina (55,5%) y exención de impuestos (52</a:t>
            </a:r>
            <a:r>
              <a:rPr lang="es-CO" sz="2000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,0</a:t>
            </a:r>
            <a:r>
              <a:rPr lang="es-CO" sz="20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%).</a:t>
            </a:r>
            <a:endParaRPr dirty="0"/>
          </a:p>
        </p:txBody>
      </p:sp>
      <p:sp>
        <p:nvSpPr>
          <p:cNvPr id="5" name="Google Shape;282;p5">
            <a:extLst>
              <a:ext uri="{FF2B5EF4-FFF2-40B4-BE49-F238E27FC236}">
                <a16:creationId xmlns="" xmlns:a16="http://schemas.microsoft.com/office/drawing/2014/main" id="{F922F3C6-53A8-5D4A-8394-647AD143CF5C}"/>
              </a:ext>
            </a:extLst>
          </p:cNvPr>
          <p:cNvSpPr txBox="1"/>
          <p:nvPr/>
        </p:nvSpPr>
        <p:spPr>
          <a:xfrm>
            <a:off x="456943" y="337615"/>
            <a:ext cx="108968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Reporte de unidades productivas por afectación de las obras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23C3A115-B24A-EB4C-992D-758B90FD4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3200" dirty="0"/>
              <a:t>Encuesta a unidades productivas de la Plaza Fundacional de Usaquén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70EF8BB5-9039-394E-9CC7-0B070C7D1A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Objetivo: </a:t>
            </a:r>
            <a:r>
              <a:rPr lang="es-CO" sz="1800" dirty="0"/>
              <a:t>Caracterizar unidades productivas  (UP) ubicadas desde  la carrera 7 a la carrera 5 y entre la calle 116 </a:t>
            </a:r>
            <a:r>
              <a:rPr lang="es-CO" dirty="0"/>
              <a:t>y la c</a:t>
            </a:r>
            <a:r>
              <a:rPr lang="es-CO" sz="1800" dirty="0"/>
              <a:t>alle 122 para conocer las afectaciones producto de las obras de infraestructura vial en la zona.</a:t>
            </a:r>
          </a:p>
          <a:p>
            <a:r>
              <a:rPr lang="es-CO" dirty="0"/>
              <a:t>Método de recolección de campo: Barrido</a:t>
            </a:r>
          </a:p>
          <a:p>
            <a:r>
              <a:rPr lang="es-CO" dirty="0"/>
              <a:t>Fecha de realización: </a:t>
            </a:r>
            <a:r>
              <a:rPr lang="es-CO" sz="18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mayo y junio de 2024</a:t>
            </a:r>
            <a:r>
              <a:rPr lang="es-CO" dirty="0"/>
              <a:t> </a:t>
            </a:r>
          </a:p>
          <a:p>
            <a:r>
              <a:rPr lang="es-CO" dirty="0"/>
              <a:t>Unidades productivas visitadas: </a:t>
            </a:r>
            <a:r>
              <a:rPr lang="es-CO" sz="1800" b="1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256</a:t>
            </a:r>
          </a:p>
          <a:p>
            <a:endParaRPr lang="es-CO" dirty="0"/>
          </a:p>
        </p:txBody>
      </p:sp>
      <p:pic>
        <p:nvPicPr>
          <p:cNvPr id="7" name="Google Shape;267;p3">
            <a:extLst>
              <a:ext uri="{FF2B5EF4-FFF2-40B4-BE49-F238E27FC236}">
                <a16:creationId xmlns="" xmlns:a16="http://schemas.microsoft.com/office/drawing/2014/main" id="{8A5C18F5-AB5D-5C4D-A32B-80A4E71B064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72202" y="1954924"/>
            <a:ext cx="5415453" cy="39729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10BFE6DA-99CE-3048-A599-7D35902B2181}"/>
              </a:ext>
            </a:extLst>
          </p:cNvPr>
          <p:cNvSpPr txBox="1"/>
          <p:nvPr/>
        </p:nvSpPr>
        <p:spPr>
          <a:xfrm>
            <a:off x="6172202" y="5927834"/>
            <a:ext cx="47953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0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Fuente: Formulario de situaciones coyunturales Segunda Versión.</a:t>
            </a:r>
            <a:endParaRPr lang="es-CO" sz="1000" b="0" i="0" u="none" strike="noStrike" cap="none" dirty="0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0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Nota: La delimitación del mapa abarca únicamente las manzanas encuestadas en la plaza fundacional de Usaquén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0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Base cartográfica: IDECA 2024.</a:t>
            </a:r>
          </a:p>
        </p:txBody>
      </p:sp>
    </p:spTree>
    <p:extLst>
      <p:ext uri="{BB962C8B-B14F-4D97-AF65-F5344CB8AC3E}">
        <p14:creationId xmlns:p14="http://schemas.microsoft.com/office/powerpoint/2010/main" val="2878227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"/>
          <p:cNvSpPr txBox="1"/>
          <p:nvPr/>
        </p:nvSpPr>
        <p:spPr>
          <a:xfrm>
            <a:off x="2177144" y="4240823"/>
            <a:ext cx="1200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5"/>
          <p:cNvSpPr txBox="1"/>
          <p:nvPr/>
        </p:nvSpPr>
        <p:spPr>
          <a:xfrm>
            <a:off x="838200" y="3172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i="0" u="none" strike="noStrike" cap="none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Caracterización de unidades productivas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aphicFrame>
        <p:nvGraphicFramePr>
          <p:cNvPr id="283" name="Google Shape;283;p5"/>
          <p:cNvGraphicFramePr/>
          <p:nvPr>
            <p:extLst>
              <p:ext uri="{D42A27DB-BD31-4B8C-83A1-F6EECF244321}">
                <p14:modId xmlns:p14="http://schemas.microsoft.com/office/powerpoint/2010/main" val="1138886617"/>
              </p:ext>
            </p:extLst>
          </p:nvPr>
        </p:nvGraphicFramePr>
        <p:xfrm>
          <a:off x="6096000" y="2053574"/>
          <a:ext cx="4961271" cy="2711465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36727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885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136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Estado de las Unidades Productivas en el mes de junio 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Conteo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cerradas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 (3,5%)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en funcionamiento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231 (90,2%)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8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fuera de servicio (Inexistente)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12 (4,7%)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 productiva renuente (No informa)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  (0,4%)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Propietario no encontrado</a:t>
                      </a:r>
                      <a:endParaRPr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 (1,2%)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 dirty="0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 dirty="0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256</a:t>
                      </a:r>
                      <a:endParaRPr dirty="0"/>
                    </a:p>
                  </a:txBody>
                  <a:tcPr marL="4175" marR="4175" marT="4175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84" name="Google Shape;284;p5"/>
          <p:cNvGraphicFramePr/>
          <p:nvPr>
            <p:extLst>
              <p:ext uri="{D42A27DB-BD31-4B8C-83A1-F6EECF244321}">
                <p14:modId xmlns:p14="http://schemas.microsoft.com/office/powerpoint/2010/main" val="956232562"/>
              </p:ext>
            </p:extLst>
          </p:nvPr>
        </p:nvGraphicFramePr>
        <p:xfrm>
          <a:off x="1134729" y="2107825"/>
          <a:ext cx="4486291" cy="2424105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31377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85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212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FFFFFF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Estado de las Unidades Productivas en el mes de mayo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chemeClr val="lt1"/>
                          </a:solidFill>
                          <a:latin typeface="Lexend Deca"/>
                          <a:sym typeface="Lexend Deca"/>
                        </a:rPr>
                        <a:t>Conteo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cerradas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 (4,2%)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en funcionamiento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196 (90,7%)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Unidades productivas fuera de servicio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11 (5,09%)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</a:t>
                      </a:r>
                      <a:endParaRPr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 dirty="0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216</a:t>
                      </a:r>
                      <a:endParaRPr dirty="0"/>
                    </a:p>
                  </a:txBody>
                  <a:tcPr marL="7275" marR="7275" marT="727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5" name="Google Shape;285;p5"/>
          <p:cNvSpPr txBox="1"/>
          <p:nvPr/>
        </p:nvSpPr>
        <p:spPr>
          <a:xfrm>
            <a:off x="1134729" y="6540705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 dirty="0"/>
          </a:p>
        </p:txBody>
      </p:sp>
      <p:sp>
        <p:nvSpPr>
          <p:cNvPr id="286" name="Google Shape;286;p5"/>
          <p:cNvSpPr txBox="1"/>
          <p:nvPr/>
        </p:nvSpPr>
        <p:spPr>
          <a:xfrm>
            <a:off x="6096000" y="1467307"/>
            <a:ext cx="449008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Segunda visita: Junio</a:t>
            </a:r>
            <a:endParaRPr sz="1600" b="0" i="0" u="none" strike="noStrike" cap="none" dirty="0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4741703B-D4F9-4751-A7E1-D8A5271B6FB3}"/>
              </a:ext>
            </a:extLst>
          </p:cNvPr>
          <p:cNvSpPr txBox="1"/>
          <p:nvPr/>
        </p:nvSpPr>
        <p:spPr>
          <a:xfrm>
            <a:off x="1018497" y="1467307"/>
            <a:ext cx="3973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Lexend Deca" panose="020B0604020202020204" charset="0"/>
              </a:rPr>
              <a:t>Primera visita: Mayo </a:t>
            </a:r>
            <a:endParaRPr lang="es-CO" sz="1600" dirty="0">
              <a:latin typeface="Lexend Deca" panose="020B0604020202020204" charset="0"/>
            </a:endParaRPr>
          </a:p>
        </p:txBody>
      </p:sp>
      <p:sp>
        <p:nvSpPr>
          <p:cNvPr id="11" name="Google Shape;257;p2">
            <a:extLst>
              <a:ext uri="{FF2B5EF4-FFF2-40B4-BE49-F238E27FC236}">
                <a16:creationId xmlns="" xmlns:a16="http://schemas.microsoft.com/office/drawing/2014/main" id="{10B53988-3AB5-B040-8F1F-A006FD0FDA16}"/>
              </a:ext>
            </a:extLst>
          </p:cNvPr>
          <p:cNvSpPr txBox="1"/>
          <p:nvPr/>
        </p:nvSpPr>
        <p:spPr>
          <a:xfrm>
            <a:off x="5925920" y="4785780"/>
            <a:ext cx="5188770" cy="1507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800"/>
            </a:pPr>
            <a:r>
              <a:rPr lang="es-CO" sz="1600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S</a:t>
            </a: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 identificaron 40 unidades productivas nuevas. Para un total de 90,2% unidades productivas en funcionamiento; 4,7% fuera de servicio;</a:t>
            </a:r>
            <a:r>
              <a:rPr lang="es-CO" sz="1600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3,5% cerradas y  1,2% sin propietario en el local. </a:t>
            </a:r>
            <a:endParaRPr sz="1600" dirty="0"/>
          </a:p>
          <a:p>
            <a:pPr marL="4572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550" b="0" i="0" u="none" strike="noStrike" cap="none" dirty="0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"/>
          <p:cNvSpPr txBox="1"/>
          <p:nvPr/>
        </p:nvSpPr>
        <p:spPr>
          <a:xfrm flipH="1">
            <a:off x="6075472" y="4876246"/>
            <a:ext cx="5138627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En términos del tipo de unidad productiva, se encuentra que el </a:t>
            </a: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10,6% corresponden a franquicias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, empleando 967 trabajadores. El restante 89,4% son otro tipo de negocios con un total de 1.279 trabajadores.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3" name="Google Shape;293;p6"/>
          <p:cNvGraphicFramePr/>
          <p:nvPr>
            <p:extLst>
              <p:ext uri="{D42A27DB-BD31-4B8C-83A1-F6EECF244321}">
                <p14:modId xmlns:p14="http://schemas.microsoft.com/office/powerpoint/2010/main" val="3701261824"/>
              </p:ext>
            </p:extLst>
          </p:nvPr>
        </p:nvGraphicFramePr>
        <p:xfrm>
          <a:off x="391883" y="1427511"/>
          <a:ext cx="5421075" cy="1706880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30806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74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Tipo de informante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 encuestas</a:t>
                      </a:r>
                      <a:endParaRPr sz="1600" u="none" strike="noStrike" cap="none" dirty="0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% del total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Delegado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42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18,2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Gerente/Administrador(a)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48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20,8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Propietario(a)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101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43,7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Representante Legal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40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17,3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0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 general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231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100,0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94" name="Google Shape;294;p6"/>
          <p:cNvCxnSpPr/>
          <p:nvPr/>
        </p:nvCxnSpPr>
        <p:spPr>
          <a:xfrm>
            <a:off x="5990148" y="1117862"/>
            <a:ext cx="0" cy="5423142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95" name="Google Shape;295;p6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sp>
        <p:nvSpPr>
          <p:cNvPr id="296" name="Google Shape;296;p6"/>
          <p:cNvSpPr txBox="1"/>
          <p:nvPr/>
        </p:nvSpPr>
        <p:spPr>
          <a:xfrm>
            <a:off x="391883" y="3323499"/>
            <a:ext cx="49268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Antigüedad de la UP </a:t>
            </a:r>
            <a:endParaRPr sz="18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6"/>
          <p:cNvSpPr txBox="1"/>
          <p:nvPr/>
        </p:nvSpPr>
        <p:spPr>
          <a:xfrm>
            <a:off x="256047" y="1058179"/>
            <a:ext cx="49268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Informante</a:t>
            </a:r>
            <a:endParaRPr sz="18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8" name="Google Shape;298;p6"/>
          <p:cNvGraphicFramePr/>
          <p:nvPr>
            <p:extLst>
              <p:ext uri="{D42A27DB-BD31-4B8C-83A1-F6EECF244321}">
                <p14:modId xmlns:p14="http://schemas.microsoft.com/office/powerpoint/2010/main" val="1307013107"/>
              </p:ext>
            </p:extLst>
          </p:nvPr>
        </p:nvGraphicFramePr>
        <p:xfrm>
          <a:off x="256047" y="3692831"/>
          <a:ext cx="57341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9" name="Google Shape;299;p6"/>
          <p:cNvSpPr txBox="1"/>
          <p:nvPr/>
        </p:nvSpPr>
        <p:spPr>
          <a:xfrm>
            <a:off x="6096000" y="1567067"/>
            <a:ext cx="5379742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CO" sz="1600" dirty="0">
                <a:latin typeface="Lexend Deca"/>
              </a:rPr>
              <a:t>El 61,0% de las unidades en funcionamiento, la encuesta fue respondida por el propietario o el representante legal. De estos, 59,3% son propietarios hombres y  40,2% propietarias mujeres.</a:t>
            </a:r>
            <a:endParaRPr sz="1600" dirty="0">
              <a:latin typeface="Lexend Deca"/>
            </a:endParaRPr>
          </a:p>
        </p:txBody>
      </p:sp>
      <p:sp>
        <p:nvSpPr>
          <p:cNvPr id="301" name="Google Shape;301;p6"/>
          <p:cNvSpPr txBox="1"/>
          <p:nvPr/>
        </p:nvSpPr>
        <p:spPr>
          <a:xfrm>
            <a:off x="6096001" y="2906942"/>
            <a:ext cx="532265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CO" sz="1600" dirty="0">
                <a:latin typeface="Lexend Deca"/>
                <a:ea typeface="Lexend Deca"/>
                <a:cs typeface="Lexend Deca"/>
                <a:sym typeface="Lexend Deca"/>
              </a:rPr>
              <a:t>R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especto a la propiedad del lugar, </a:t>
            </a: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87,9% son establecimientos arrendados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 y el 12,1% restante son propios.</a:t>
            </a:r>
            <a:endParaRPr dirty="0"/>
          </a:p>
        </p:txBody>
      </p:sp>
      <p:sp>
        <p:nvSpPr>
          <p:cNvPr id="302" name="Google Shape;302;p6"/>
          <p:cNvSpPr txBox="1"/>
          <p:nvPr/>
        </p:nvSpPr>
        <p:spPr>
          <a:xfrm>
            <a:off x="6096000" y="3896166"/>
            <a:ext cx="532265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CO" sz="1600" dirty="0">
                <a:latin typeface="Lexend Deca"/>
                <a:ea typeface="Lexend Deca"/>
                <a:cs typeface="Lexend Deca"/>
                <a:sym typeface="Lexend Deca"/>
              </a:rPr>
              <a:t>En relación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 a la antigüedad, el </a:t>
            </a: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31,6% tiene 10 años o más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, seguidas de aquellas entre 1 a 3 años (26,0%).</a:t>
            </a:r>
            <a:endParaRPr dirty="0"/>
          </a:p>
        </p:txBody>
      </p:sp>
      <p:sp>
        <p:nvSpPr>
          <p:cNvPr id="15" name="Google Shape;282;p5">
            <a:extLst>
              <a:ext uri="{FF2B5EF4-FFF2-40B4-BE49-F238E27FC236}">
                <a16:creationId xmlns="" xmlns:a16="http://schemas.microsoft.com/office/drawing/2014/main" id="{682B6E3E-DD91-BC49-83C5-34EF60354200}"/>
              </a:ext>
            </a:extLst>
          </p:cNvPr>
          <p:cNvSpPr txBox="1"/>
          <p:nvPr/>
        </p:nvSpPr>
        <p:spPr>
          <a:xfrm>
            <a:off x="838200" y="3172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i="0" u="none" strike="noStrike" cap="none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Caracterización de unidades productivas en funcionamiento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graphicFrame>
        <p:nvGraphicFramePr>
          <p:cNvPr id="309" name="Google Shape;309;p7"/>
          <p:cNvGraphicFramePr/>
          <p:nvPr>
            <p:extLst>
              <p:ext uri="{D42A27DB-BD31-4B8C-83A1-F6EECF244321}">
                <p14:modId xmlns:p14="http://schemas.microsoft.com/office/powerpoint/2010/main" val="1984843477"/>
              </p:ext>
            </p:extLst>
          </p:nvPr>
        </p:nvGraphicFramePr>
        <p:xfrm>
          <a:off x="209888" y="1980270"/>
          <a:ext cx="6602392" cy="4683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10" name="Google Shape;310;p7"/>
          <p:cNvCxnSpPr/>
          <p:nvPr/>
        </p:nvCxnSpPr>
        <p:spPr>
          <a:xfrm>
            <a:off x="6812280" y="1117862"/>
            <a:ext cx="0" cy="5423142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</p:spPr>
      </p:cxnSp>
      <p:graphicFrame>
        <p:nvGraphicFramePr>
          <p:cNvPr id="311" name="Google Shape;311;p7"/>
          <p:cNvGraphicFramePr/>
          <p:nvPr>
            <p:extLst>
              <p:ext uri="{D42A27DB-BD31-4B8C-83A1-F6EECF244321}">
                <p14:modId xmlns:p14="http://schemas.microsoft.com/office/powerpoint/2010/main" val="3879211540"/>
              </p:ext>
            </p:extLst>
          </p:nvPr>
        </p:nvGraphicFramePr>
        <p:xfrm>
          <a:off x="6253837" y="2244906"/>
          <a:ext cx="5619430" cy="3378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2" name="Google Shape;312;p7"/>
          <p:cNvSpPr txBox="1"/>
          <p:nvPr/>
        </p:nvSpPr>
        <p:spPr>
          <a:xfrm>
            <a:off x="209888" y="1228907"/>
            <a:ext cx="646828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La actividad económica principal corresponde a </a:t>
            </a:r>
            <a:r>
              <a:rPr lang="es-CO" sz="1600" b="1" i="0" u="none" strike="noStrike" cap="none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Actividades de restaurantes, cafeterías y servicio móvil de comidas. </a:t>
            </a:r>
            <a:endParaRPr/>
          </a:p>
        </p:txBody>
      </p:sp>
      <p:sp>
        <p:nvSpPr>
          <p:cNvPr id="313" name="Google Shape;313;p7"/>
          <p:cNvSpPr txBox="1"/>
          <p:nvPr/>
        </p:nvSpPr>
        <p:spPr>
          <a:xfrm>
            <a:off x="6935513" y="1225914"/>
            <a:ext cx="471220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El 81,0%  tiene hasta 10 trabajadores</a:t>
            </a: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, seguido por el 10,3%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con entre 11 a 20 trabajadores. </a:t>
            </a:r>
            <a:endParaRPr dirty="0"/>
          </a:p>
        </p:txBody>
      </p:sp>
      <p:sp>
        <p:nvSpPr>
          <p:cNvPr id="9" name="Google Shape;282;p5">
            <a:extLst>
              <a:ext uri="{FF2B5EF4-FFF2-40B4-BE49-F238E27FC236}">
                <a16:creationId xmlns="" xmlns:a16="http://schemas.microsoft.com/office/drawing/2014/main" id="{B982A5F5-6AF0-4C4F-9EE4-28C7496EE38A}"/>
              </a:ext>
            </a:extLst>
          </p:cNvPr>
          <p:cNvSpPr txBox="1"/>
          <p:nvPr/>
        </p:nvSpPr>
        <p:spPr>
          <a:xfrm>
            <a:off x="838200" y="3172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i="0" u="none" strike="noStrike" cap="none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Caracterización de unidades productivas en funcionamiento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extLst>
    <p:ext uri="{6950BFC3-D8DA-4A85-94F7-54DA5524770B}">
      <p188:commentRel xmlns="" xmlns:p188="http://schemas.microsoft.com/office/powerpoint/2018/8/main" r:id="rId5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1"/>
          <p:cNvSpPr txBox="1"/>
          <p:nvPr/>
        </p:nvSpPr>
        <p:spPr>
          <a:xfrm>
            <a:off x="1179457" y="1167637"/>
            <a:ext cx="9509751" cy="974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CO" sz="44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58,7% de las UP ha requerido pr</a:t>
            </a:r>
            <a:r>
              <a:rPr lang="es-CO" sz="4400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é</a:t>
            </a:r>
            <a:r>
              <a:rPr lang="es-CO" sz="44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stamos, el 20,4% ha optado por 2 opciones de financiamiento y el 7.8% ha optado por 3 opciones de financiamiento.</a:t>
            </a:r>
            <a:endParaRPr sz="4400" b="0" i="0" u="none" strike="noStrike" cap="none" dirty="0">
              <a:solidFill>
                <a:srgbClr val="C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47" name="Google Shape;347;p11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sp>
        <p:nvSpPr>
          <p:cNvPr id="348" name="Google Shape;348;p11"/>
          <p:cNvSpPr txBox="1"/>
          <p:nvPr/>
        </p:nvSpPr>
        <p:spPr>
          <a:xfrm>
            <a:off x="1090557" y="5617162"/>
            <a:ext cx="1041699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Las opciones de financiamiento principales han sido </a:t>
            </a:r>
            <a:r>
              <a:rPr lang="es-CO" sz="1800" b="0" i="0" u="none" strike="noStrike" cap="none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recursos propios (21,4%), banco comercial (18,3%) y familiares o amigos (15,6%).</a:t>
            </a:r>
            <a:endParaRPr sz="1800" b="0" i="0" u="none" strike="noStrike" cap="none">
              <a:solidFill>
                <a:srgbClr val="C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graphicFrame>
        <p:nvGraphicFramePr>
          <p:cNvPr id="349" name="Google Shape;349;p11"/>
          <p:cNvGraphicFramePr/>
          <p:nvPr>
            <p:extLst>
              <p:ext uri="{D42A27DB-BD31-4B8C-83A1-F6EECF244321}">
                <p14:modId xmlns:p14="http://schemas.microsoft.com/office/powerpoint/2010/main" val="1628190409"/>
              </p:ext>
            </p:extLst>
          </p:nvPr>
        </p:nvGraphicFramePr>
        <p:xfrm>
          <a:off x="1179457" y="2429984"/>
          <a:ext cx="9509750" cy="2926080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50790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0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6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5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64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45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65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Préstamos o créditos de: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%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Opción 1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Opción 2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Opción 3</a:t>
                      </a:r>
                      <a:endParaRPr sz="16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a. Banco comercial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54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18,3%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b. Microfinanciera - Cooperativa financiera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0,7%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c. Familiares o amigos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46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15,6%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d. Crédito informal (Gota a gota/ paga diario)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1,0%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e. Cupo con proveedores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29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9,8%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11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12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f. Fintech u otro mecanismo alternativo de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0,3%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g. Recursos propios</a:t>
                      </a:r>
                      <a:endParaRPr sz="16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21,4%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43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14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h. Otra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0,7%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i. Ninguno, no he requerido créditos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95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32,2%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95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 sz="16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Total</a:t>
                      </a:r>
                      <a:endParaRPr sz="1600" b="0" u="none" strike="noStrike" cap="none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 dirty="0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295</a:t>
                      </a:r>
                      <a:endParaRPr sz="1600" b="0" u="none" strike="noStrike" cap="none" dirty="0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100,0%</a:t>
                      </a:r>
                      <a:endParaRPr sz="1600" b="0" u="none" strike="noStrike" cap="none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230</a:t>
                      </a:r>
                      <a:endParaRPr sz="1600" b="0" u="none" strike="noStrike" cap="none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47</a:t>
                      </a:r>
                      <a:endParaRPr sz="1600" b="0" u="none" strike="noStrike" cap="none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u="none" strike="noStrike" cap="none" dirty="0">
                          <a:solidFill>
                            <a:srgbClr val="7A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18</a:t>
                      </a:r>
                      <a:endParaRPr sz="1600" b="0" u="none" strike="noStrike" cap="none" dirty="0">
                        <a:solidFill>
                          <a:srgbClr val="7A0000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44450" marR="4445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Google Shape;282;p5">
            <a:extLst>
              <a:ext uri="{FF2B5EF4-FFF2-40B4-BE49-F238E27FC236}">
                <a16:creationId xmlns="" xmlns:a16="http://schemas.microsoft.com/office/drawing/2014/main" id="{074AEFC4-52B6-C445-9C56-623D3FBE142C}"/>
              </a:ext>
            </a:extLst>
          </p:cNvPr>
          <p:cNvSpPr txBox="1"/>
          <p:nvPr/>
        </p:nvSpPr>
        <p:spPr>
          <a:xfrm>
            <a:off x="838200" y="3172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i="0" u="none" strike="noStrike" cap="none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Caracterización de unidades productivas en funcionamiento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extLst>
    <p:ext uri="{6950BFC3-D8DA-4A85-94F7-54DA5524770B}">
      <p188:commentRel xmlns=""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8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sp>
        <p:nvSpPr>
          <p:cNvPr id="320" name="Google Shape;320;p8"/>
          <p:cNvSpPr txBox="1"/>
          <p:nvPr/>
        </p:nvSpPr>
        <p:spPr>
          <a:xfrm>
            <a:off x="249689" y="1263850"/>
            <a:ext cx="549401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El 80,5% de las unidades productivas informó que lleva más de 1 año en la zona de intervención de las obras</a:t>
            </a:r>
            <a:endParaRPr sz="1600" b="0" i="0" u="none" strike="noStrike" cap="none" dirty="0">
              <a:solidFill>
                <a:srgbClr val="C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21" name="Google Shape;321;p8"/>
          <p:cNvSpPr txBox="1"/>
          <p:nvPr/>
        </p:nvSpPr>
        <p:spPr>
          <a:xfrm>
            <a:off x="6014720" y="1263850"/>
            <a:ext cx="572452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El 86,6% de las unidades productivas consideran que se ha afectado el desempeño de su negocio de manera considerable </a:t>
            </a: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por los cierres viales producto de obras de infraestructura</a:t>
            </a:r>
            <a:endParaRPr dirty="0"/>
          </a:p>
        </p:txBody>
      </p:sp>
      <p:sp>
        <p:nvSpPr>
          <p:cNvPr id="322" name="Google Shape;322;p8"/>
          <p:cNvSpPr/>
          <p:nvPr/>
        </p:nvSpPr>
        <p:spPr>
          <a:xfrm>
            <a:off x="295280" y="5158184"/>
            <a:ext cx="10896857" cy="1021556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El 71,9% informó que SI le informaron previamente los tiempos que tardaría la obra en entregarse. Sin embargo, a pesar de la notificación, el </a:t>
            </a:r>
            <a:r>
              <a:rPr lang="es-CO" sz="18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86,1% reportó que NO coinciden los tiempos que le informaron con el desarrollo actual de la obra. </a:t>
            </a:r>
            <a:endParaRPr sz="1800" b="0" i="0" u="none" strike="noStrike" cap="none" dirty="0">
              <a:solidFill>
                <a:srgbClr val="C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cxnSp>
        <p:nvCxnSpPr>
          <p:cNvPr id="323" name="Google Shape;323;p8"/>
          <p:cNvCxnSpPr/>
          <p:nvPr/>
        </p:nvCxnSpPr>
        <p:spPr>
          <a:xfrm>
            <a:off x="5943600" y="1342834"/>
            <a:ext cx="0" cy="3618643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</p:spPr>
      </p:cxnSp>
      <p:graphicFrame>
        <p:nvGraphicFramePr>
          <p:cNvPr id="324" name="Google Shape;324;p8"/>
          <p:cNvGraphicFramePr/>
          <p:nvPr>
            <p:extLst>
              <p:ext uri="{D42A27DB-BD31-4B8C-83A1-F6EECF244321}">
                <p14:modId xmlns:p14="http://schemas.microsoft.com/office/powerpoint/2010/main" val="1109550532"/>
              </p:ext>
            </p:extLst>
          </p:nvPr>
        </p:nvGraphicFramePr>
        <p:xfrm>
          <a:off x="6477608" y="2316631"/>
          <a:ext cx="562773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5" name="Google Shape;325;p8"/>
          <p:cNvGraphicFramePr/>
          <p:nvPr>
            <p:extLst>
              <p:ext uri="{D42A27DB-BD31-4B8C-83A1-F6EECF244321}">
                <p14:modId xmlns:p14="http://schemas.microsoft.com/office/powerpoint/2010/main" val="4265351885"/>
              </p:ext>
            </p:extLst>
          </p:nvPr>
        </p:nvGraphicFramePr>
        <p:xfrm>
          <a:off x="43136" y="2108690"/>
          <a:ext cx="5768044" cy="2920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Google Shape;282;p5">
            <a:extLst>
              <a:ext uri="{FF2B5EF4-FFF2-40B4-BE49-F238E27FC236}">
                <a16:creationId xmlns="" xmlns:a16="http://schemas.microsoft.com/office/drawing/2014/main" id="{90B7A748-4C54-FC41-8D36-19FEDF4C68B1}"/>
              </a:ext>
            </a:extLst>
          </p:cNvPr>
          <p:cNvSpPr txBox="1"/>
          <p:nvPr/>
        </p:nvSpPr>
        <p:spPr>
          <a:xfrm>
            <a:off x="456943" y="317295"/>
            <a:ext cx="108968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Reporte de unidades productivas por afectación de las obras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9"/>
          <p:cNvSpPr txBox="1"/>
          <p:nvPr/>
        </p:nvSpPr>
        <p:spPr>
          <a:xfrm>
            <a:off x="472440" y="915656"/>
            <a:ext cx="10719697" cy="779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CO" sz="16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Las principales afectaciones reportadas incluyen la disminución de los ingresos por ventas, reducción del número de clientes atendidos en el sitio, la caída en las ganancias y una menor disponibilidad de flujo de efectivo.</a:t>
            </a:r>
            <a:endParaRPr sz="1600" b="0" i="0" u="none" strike="noStrike" cap="none" dirty="0">
              <a:solidFill>
                <a:srgbClr val="C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31" name="Google Shape;331;p9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 dirty="0"/>
          </a:p>
        </p:txBody>
      </p:sp>
      <p:graphicFrame>
        <p:nvGraphicFramePr>
          <p:cNvPr id="332" name="Google Shape;332;p9"/>
          <p:cNvGraphicFramePr/>
          <p:nvPr>
            <p:extLst>
              <p:ext uri="{D42A27DB-BD31-4B8C-83A1-F6EECF244321}">
                <p14:modId xmlns:p14="http://schemas.microsoft.com/office/powerpoint/2010/main" val="173176348"/>
              </p:ext>
            </p:extLst>
          </p:nvPr>
        </p:nvGraphicFramePr>
        <p:xfrm>
          <a:off x="1706880" y="1633800"/>
          <a:ext cx="8778250" cy="4187190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8421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7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2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11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56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7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77625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Opción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Descripción 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Respuesta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7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SI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NO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b="1" u="none" strike="noStrike" cap="non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No aplica</a:t>
                      </a:r>
                      <a:endParaRPr sz="1400" u="none" strike="noStrike" cap="non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 </a:t>
                      </a:r>
                      <a:endParaRPr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68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Disminución de los ingresos por ventas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93,5%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6,1%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0,4%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Disminución de las ganancias 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91,3%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7,8%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0,9%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Disminución de clientes atendidos en el sitio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93,5%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5,6%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0,9%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Reducción de personal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42,0%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51,1%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6,9%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Reducción del monto total de las remuneraciones y/o prestaciones del personal 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23,4%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68,4%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8,2%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5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Disminución en el abastecimiento de insumos, materias primas, bienes terminados o materiales adquiridos para revender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59,3%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35,5%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5,2%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7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Menor disponibilidad de flujo de efectivo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73,6%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24,7%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1,7%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8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Menor acceso a servicios financieros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22,9%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65,8%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11,3%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9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Incremento de retrasos en el pago a proveedores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39,8%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56,3%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3,9%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10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Afectación en la seguridad del sector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59,7%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37,2%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3,0%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7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11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Temas Logísticos y/o transporte de mercancía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66,7%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27,3%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6,0%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12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Afectación en producción industrial y/o producción de alimentos</a:t>
                      </a:r>
                      <a:endParaRPr sz="1400" u="none" strike="noStrike" cap="non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23,4%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52,4%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24,2%</a:t>
                      </a: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525" marR="9525" marT="95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33" name="Google Shape;333;p9"/>
          <p:cNvSpPr/>
          <p:nvPr/>
        </p:nvSpPr>
        <p:spPr>
          <a:xfrm>
            <a:off x="664658" y="5916402"/>
            <a:ext cx="10335260" cy="64698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Para las UP que reportaron </a:t>
            </a:r>
            <a:r>
              <a:rPr lang="es-CO" sz="16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disminución de sus ingresos por ventas, el 33,8% estimó una reducción de estos entre un 40 y 50%, </a:t>
            </a:r>
            <a:r>
              <a:rPr lang="es-CO" sz="1600" b="0" i="0" u="none" strike="noStrike" cap="none" dirty="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35,2% entre 60% y 80% y el 4,2% del 100%. </a:t>
            </a:r>
            <a:endParaRPr dirty="0"/>
          </a:p>
        </p:txBody>
      </p:sp>
      <p:sp>
        <p:nvSpPr>
          <p:cNvPr id="8" name="Google Shape;282;p5">
            <a:extLst>
              <a:ext uri="{FF2B5EF4-FFF2-40B4-BE49-F238E27FC236}">
                <a16:creationId xmlns="" xmlns:a16="http://schemas.microsoft.com/office/drawing/2014/main" id="{35941B72-2114-674E-B7A9-09822AD5ECD1}"/>
              </a:ext>
            </a:extLst>
          </p:cNvPr>
          <p:cNvSpPr txBox="1"/>
          <p:nvPr/>
        </p:nvSpPr>
        <p:spPr>
          <a:xfrm>
            <a:off x="456943" y="337615"/>
            <a:ext cx="10896857" cy="51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Reporte de unidades productivas por afectación de las obras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0"/>
          <p:cNvSpPr txBox="1"/>
          <p:nvPr/>
        </p:nvSpPr>
        <p:spPr>
          <a:xfrm>
            <a:off x="762000" y="914276"/>
            <a:ext cx="9966494" cy="974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CO" sz="2000" b="0" i="0" u="none" strike="noStrike" cap="none" dirty="0">
                <a:solidFill>
                  <a:srgbClr val="CC0000"/>
                </a:solidFill>
                <a:latin typeface="Lexend Deca"/>
                <a:ea typeface="Lexend Deca"/>
                <a:cs typeface="Lexend Deca"/>
                <a:sym typeface="Lexend Deca"/>
              </a:rPr>
              <a:t>121 unidades productivas que corresponden al 52.6% del total no vieron afectado su horario de atención al público.</a:t>
            </a:r>
            <a:endParaRPr sz="2000" b="0" i="0" u="none" strike="noStrike" cap="none" dirty="0">
              <a:solidFill>
                <a:srgbClr val="CC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39" name="Google Shape;339;p10"/>
          <p:cNvSpPr txBox="1"/>
          <p:nvPr/>
        </p:nvSpPr>
        <p:spPr>
          <a:xfrm>
            <a:off x="86655" y="6541004"/>
            <a:ext cx="894935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0" i="0" u="none" strike="noStrike" cap="non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Fuente: Cálculos propios– Base situación coyuntural plaza fundacional Usaquén Tropa Económica</a:t>
            </a:r>
            <a:endParaRPr/>
          </a:p>
        </p:txBody>
      </p:sp>
      <p:graphicFrame>
        <p:nvGraphicFramePr>
          <p:cNvPr id="340" name="Google Shape;340;p10"/>
          <p:cNvGraphicFramePr/>
          <p:nvPr>
            <p:extLst>
              <p:ext uri="{D42A27DB-BD31-4B8C-83A1-F6EECF244321}">
                <p14:modId xmlns:p14="http://schemas.microsoft.com/office/powerpoint/2010/main" val="2766229728"/>
              </p:ext>
            </p:extLst>
          </p:nvPr>
        </p:nvGraphicFramePr>
        <p:xfrm>
          <a:off x="2508375" y="1584325"/>
          <a:ext cx="6867550" cy="2667000"/>
        </p:xfrm>
        <a:graphic>
          <a:graphicData uri="http://schemas.openxmlformats.org/drawingml/2006/table">
            <a:tbl>
              <a:tblPr>
                <a:noFill/>
                <a:tableStyleId>{252C42B9-42DE-4494-99A3-CF391B6D98B1}</a:tableStyleId>
              </a:tblPr>
              <a:tblGrid>
                <a:gridCol w="34337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337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>
                          <a:solidFill>
                            <a:srgbClr val="FFFFFF"/>
                          </a:solidFill>
                          <a:highlight>
                            <a:srgbClr val="7A0000"/>
                          </a:highlight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Horario de atención al público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1" i="0" u="none" strike="noStrike" cap="none">
                          <a:solidFill>
                            <a:srgbClr val="FFFFFF"/>
                          </a:solidFill>
                          <a:highlight>
                            <a:srgbClr val="7A0000"/>
                          </a:highlight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Porcentaje de Unidades productivas que respondieron Sí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A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Abro más tarde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13,4%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Cierro más temprano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32,9%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Abro más temprano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3,0%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Cierro más tarde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2,6%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5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Oper</a:t>
                      </a:r>
                      <a:r>
                        <a:rPr lang="es-CO" sz="1600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ó</a:t>
                      </a: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 la mitad del tiempo que tenía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2,2%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Ya no abro algunos días</a:t>
                      </a:r>
                      <a:endParaRPr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b="0" i="0" u="none" strike="noStrike" cap="none" dirty="0">
                          <a:solidFill>
                            <a:srgbClr val="000000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16,0%</a:t>
                      </a:r>
                      <a:endParaRPr dirty="0"/>
                    </a:p>
                  </a:txBody>
                  <a:tcPr marL="7625" marR="7625" marT="7625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1" name="Google Shape;341;p10"/>
          <p:cNvSpPr txBox="1"/>
          <p:nvPr/>
        </p:nvSpPr>
        <p:spPr>
          <a:xfrm>
            <a:off x="1371600" y="4472834"/>
            <a:ext cx="94995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La mayor afectación en términos de horario de atención se presentó con el </a:t>
            </a:r>
            <a:r>
              <a:rPr lang="es-CO" sz="18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cierre más temprano en un 32,9% de las UP</a:t>
            </a: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, seguido por un 16,0% de unidades que no abren algunos días de la semana. </a:t>
            </a:r>
            <a:endParaRPr dirty="0"/>
          </a:p>
          <a:p>
            <a:pPr marL="285750" marR="0" lvl="0" indent="-171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s-CO" sz="1800" b="0" i="0" u="none" strike="noStrike" cap="none" dirty="0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Los meses o temporadas en los que hay mayor afluencia de público según las unidades productivas son: </a:t>
            </a:r>
            <a:r>
              <a:rPr lang="es-CO" sz="1800" b="0" i="0" u="none" strike="noStrike" cap="none" dirty="0">
                <a:solidFill>
                  <a:srgbClr val="C00000"/>
                </a:solidFill>
                <a:latin typeface="Lexend Deca"/>
                <a:ea typeface="Lexend Deca"/>
                <a:cs typeface="Lexend Deca"/>
                <a:sym typeface="Lexend Deca"/>
              </a:rPr>
              <a:t>diciembre, enero, septiembre, </a:t>
            </a:r>
            <a:r>
              <a:rPr lang="es-CO" sz="1800" b="0" i="0" u="none" strike="noStrike" cap="none" dirty="0">
                <a:solidFill>
                  <a:srgbClr val="FF0000"/>
                </a:solidFill>
                <a:latin typeface="Lexend Deca"/>
                <a:ea typeface="Lexend Deca"/>
                <a:cs typeface="Lexend Deca"/>
                <a:sym typeface="Lexend Deca"/>
              </a:rPr>
              <a:t>mayo y semana santa. </a:t>
            </a:r>
            <a:endParaRPr dirty="0">
              <a:solidFill>
                <a:srgbClr val="FF0000"/>
              </a:solidFill>
            </a:endParaRPr>
          </a:p>
          <a:p>
            <a:pPr marL="285750" marR="0" lvl="0" indent="-171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6" name="Google Shape;282;p5">
            <a:extLst>
              <a:ext uri="{FF2B5EF4-FFF2-40B4-BE49-F238E27FC236}">
                <a16:creationId xmlns="" xmlns:a16="http://schemas.microsoft.com/office/drawing/2014/main" id="{00BE6D65-C113-0848-8C00-8C74FFDFC741}"/>
              </a:ext>
            </a:extLst>
          </p:cNvPr>
          <p:cNvSpPr txBox="1"/>
          <p:nvPr/>
        </p:nvSpPr>
        <p:spPr>
          <a:xfrm>
            <a:off x="456943" y="337615"/>
            <a:ext cx="108968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O" sz="3200" b="1" dirty="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Reporte de unidades productivas por afectación de las obras</a:t>
            </a:r>
            <a:endParaRPr sz="3200" b="1" i="0" u="none" strike="noStrike" cap="none" dirty="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rtad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id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1514</Words>
  <Application>Microsoft Office PowerPoint</Application>
  <PresentationFormat>Personalizado</PresentationFormat>
  <Paragraphs>280</Paragraphs>
  <Slides>11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Lexend Deca</vt:lpstr>
      <vt:lpstr>Calibri</vt:lpstr>
      <vt:lpstr>Oswald</vt:lpstr>
      <vt:lpstr>Portada</vt:lpstr>
      <vt:lpstr>contenido</vt:lpstr>
      <vt:lpstr>Encuesta a unidades productivas Plaza Fundacional de Usaquén</vt:lpstr>
      <vt:lpstr>Encuesta a unidades productivas de la Plaza Fundacional de Usaquén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de identificación y caracterización a unidades productivas ubicadas en el polígono Carrera 7 a Carrera 5 y Calle 116 a Calle 122  Plaza Fundacional de Usaquén</dc:title>
  <dc:creator>César Javier Daza Gutiérrez</dc:creator>
  <cp:lastModifiedBy>Pc</cp:lastModifiedBy>
  <cp:revision>34</cp:revision>
  <dcterms:modified xsi:type="dcterms:W3CDTF">2025-05-20T22:51:53Z</dcterms:modified>
</cp:coreProperties>
</file>